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8" r:id="rId7"/>
    <p:sldId id="261" r:id="rId8"/>
    <p:sldId id="293" r:id="rId9"/>
    <p:sldId id="273" r:id="rId10"/>
    <p:sldId id="294" r:id="rId11"/>
    <p:sldId id="279" r:id="rId12"/>
    <p:sldId id="265" r:id="rId13"/>
    <p:sldId id="277" r:id="rId14"/>
    <p:sldId id="268" r:id="rId15"/>
    <p:sldId id="26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85" autoAdjust="0"/>
    <p:restoredTop sz="94879" autoAdjust="0"/>
  </p:normalViewPr>
  <p:slideViewPr>
    <p:cSldViewPr snapToGrid="0">
      <p:cViewPr varScale="1">
        <p:scale>
          <a:sx n="151" d="100"/>
          <a:sy n="151" d="100"/>
        </p:scale>
        <p:origin x="546" y="13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2/19/2025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A9BFC-0CB9-07A8-BE14-060D355DFB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22DB7-D5D8-CBA7-F5F3-96FC36A612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937E5-E4D7-A611-0991-AE8E651E23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026BEE-3195-4D92-BA1D-65F48C99E192}"/>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32231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FE8F3-D112-3D33-DFCB-C6DCC996D5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0255CD-EC0E-D470-196E-E2993D24F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3F7495-F561-42FF-C06A-107AE0B5FF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1CB6E6-6813-B832-1C0F-691524808DED}"/>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1780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Strategic Planning and Policies</a:t>
            </a:r>
          </a:p>
        </p:txBody>
      </p:sp>
      <p:sp>
        <p:nvSpPr>
          <p:cNvPr id="2" name="TextBox 1">
            <a:extLst>
              <a:ext uri="{FF2B5EF4-FFF2-40B4-BE49-F238E27FC236}">
                <a16:creationId xmlns:a16="http://schemas.microsoft.com/office/drawing/2014/main" id="{82EE15D9-5434-CFC4-BA4C-B63E45FFEB18}"/>
              </a:ext>
            </a:extLst>
          </p:cNvPr>
          <p:cNvSpPr txBox="1"/>
          <p:nvPr/>
        </p:nvSpPr>
        <p:spPr>
          <a:xfrm>
            <a:off x="8091948" y="5309419"/>
            <a:ext cx="2344744" cy="1200329"/>
          </a:xfrm>
          <a:prstGeom prst="rect">
            <a:avLst/>
          </a:prstGeom>
          <a:noFill/>
        </p:spPr>
        <p:txBody>
          <a:bodyPr wrap="none" rtlCol="0">
            <a:spAutoFit/>
          </a:bodyPr>
          <a:lstStyle/>
          <a:p>
            <a:r>
              <a:rPr lang="en-US" dirty="0">
                <a:solidFill>
                  <a:schemeClr val="bg1"/>
                </a:solidFill>
                <a:latin typeface="+mj-lt"/>
              </a:rPr>
              <a:t>Ryan Coon</a:t>
            </a:r>
          </a:p>
          <a:p>
            <a:r>
              <a:rPr lang="en-US" dirty="0">
                <a:solidFill>
                  <a:schemeClr val="bg1"/>
                </a:solidFill>
                <a:latin typeface="+mj-lt"/>
              </a:rPr>
              <a:t>CYB-535</a:t>
            </a:r>
          </a:p>
          <a:p>
            <a:r>
              <a:rPr lang="en-US" dirty="0">
                <a:solidFill>
                  <a:schemeClr val="bg1"/>
                </a:solidFill>
                <a:latin typeface="+mj-lt"/>
              </a:rPr>
              <a:t>Dr. Edward </a:t>
            </a:r>
            <a:r>
              <a:rPr lang="en-US" dirty="0" err="1">
                <a:solidFill>
                  <a:schemeClr val="bg1"/>
                </a:solidFill>
                <a:latin typeface="+mj-lt"/>
              </a:rPr>
              <a:t>Marchewka</a:t>
            </a:r>
            <a:endParaRPr lang="en-US" dirty="0">
              <a:solidFill>
                <a:schemeClr val="bg1"/>
              </a:solidFill>
              <a:latin typeface="+mj-lt"/>
            </a:endParaRPr>
          </a:p>
          <a:p>
            <a:r>
              <a:rPr lang="en-US" dirty="0">
                <a:solidFill>
                  <a:schemeClr val="bg1"/>
                </a:solidFill>
                <a:latin typeface="+mj-lt"/>
              </a:rPr>
              <a:t>February 19,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904494"/>
          </a:xfrm>
          <a:noFill/>
        </p:spPr>
        <p:txBody>
          <a:bodyPr anchor="b"/>
          <a:lstStyle/>
          <a:p>
            <a:r>
              <a:rPr lang="en-US" dirty="0"/>
              <a:t>Problem solving through effective communication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727200"/>
            <a:ext cx="6375400" cy="4464049"/>
          </a:xfrm>
          <a:noFill/>
        </p:spPr>
        <p:txBody>
          <a:bodyPr vert="horz" lIns="91440" tIns="45720" rIns="91440" bIns="45720" rtlCol="0" anchor="t">
            <a:normAutofit fontScale="92500" lnSpcReduction="10000"/>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At RC Cybersecurity, effective written and verbal communication is crucial for problem-solving. We empower our employees to clearly articulate ideas, both orally and in writing (emails, reports, etc.), to effectively inform, instruct, and understand diverse audiences. This ensures comprehensive communication and adaptability in various scenarios, enabling confident problem-solving and persuasive communication.</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latin typeface="+mj-lt"/>
              </a:rPr>
              <a:t>Below are some steps that our company follows to communicate effectively with different audiences and levels of our organization to solve computing problems.</a:t>
            </a:r>
          </a:p>
          <a:p>
            <a:pPr marL="285750" indent="-285750">
              <a:buFont typeface="Arial" panose="020B0604020202020204" pitchFamily="34" charset="0"/>
              <a:buChar char="•"/>
            </a:pPr>
            <a:r>
              <a:rPr lang="en-US" dirty="0">
                <a:latin typeface="+mj-lt"/>
              </a:rPr>
              <a:t>Know your audience</a:t>
            </a:r>
          </a:p>
          <a:p>
            <a:pPr marL="285750" indent="-285750">
              <a:buFont typeface="Arial" panose="020B0604020202020204" pitchFamily="34" charset="0"/>
              <a:buChar char="•"/>
            </a:pPr>
            <a:r>
              <a:rPr lang="en-US" dirty="0">
                <a:latin typeface="+mj-lt"/>
              </a:rPr>
              <a:t>Choose the right channel</a:t>
            </a:r>
          </a:p>
          <a:p>
            <a:pPr marL="285750" indent="-285750">
              <a:buFont typeface="Arial" panose="020B0604020202020204" pitchFamily="34" charset="0"/>
              <a:buChar char="•"/>
            </a:pPr>
            <a:r>
              <a:rPr lang="en-US" dirty="0">
                <a:latin typeface="+mj-lt"/>
              </a:rPr>
              <a:t>Adapt your style</a:t>
            </a:r>
          </a:p>
          <a:p>
            <a:pPr marL="285750" indent="-285750">
              <a:buFont typeface="Arial" panose="020B0604020202020204" pitchFamily="34" charset="0"/>
              <a:buChar char="•"/>
            </a:pPr>
            <a:r>
              <a:rPr lang="en-US" dirty="0">
                <a:latin typeface="+mj-lt"/>
              </a:rPr>
              <a:t>Use active listening</a:t>
            </a:r>
          </a:p>
          <a:p>
            <a:pPr marL="285750" indent="-285750">
              <a:buFont typeface="Arial" panose="020B0604020202020204" pitchFamily="34" charset="0"/>
              <a:buChar char="•"/>
            </a:pPr>
            <a:r>
              <a:rPr lang="en-US" dirty="0">
                <a:latin typeface="+mj-lt"/>
              </a:rPr>
              <a:t>Follow up</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Alignment with organizational mission and vision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10876826" cy="3633787"/>
          </a:xfrm>
          <a:noFill/>
        </p:spPr>
        <p:txBody>
          <a:bodyPr vert="horz" lIns="91440" tIns="45720" rIns="91440" bIns="45720" rtlCol="0" anchor="t">
            <a:normAutofit lnSpcReduction="10000"/>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At RC Cybersecurity, we are deeply committed to safeguarding sensitive personal and critical business information. Our comprehensive three-to-five-year information security management plan reflects this commitment, acknowledging the evolving threats to information security and the importance of protecting the privacy of our constituents, safeguarding vital business information, and fulfilling legal and compliance obligations. This commitment starts at the top, with our CEO, Managing Directors, Vice Presidents, C-Level executives, and all employees sharing responsibility for the security of our information and resources in their respective roles. To ensure continuous improvement, our security plan incorporates benchmarks to measure our organization's baseline security performance. These benchmarks allow us to track progress, make improvements to our security program over time, and compare our performance against industry peers, competitors, and different business units. Furthermore, we conduct annual audits, or more frequently as needed in response to changes in our environment, to maintain the effectiveness of our security measures. Ultimately, our vision at RC Cybersecurity is to meet our customers' financial needs and help them succeed. We believe that by building strong, trusting relationships with our customers, we can provide reliable guidance and serve their full range of financial needs.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Policies, standards, guidelines, and procedures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342900" y="1790329"/>
            <a:ext cx="11010899" cy="4113054"/>
          </a:xfrm>
          <a:noFill/>
        </p:spPr>
        <p:txBody>
          <a:bodyPr>
            <a:normAutofit fontScale="77500" lnSpcReduction="20000"/>
          </a:bodyPr>
          <a:lstStyle/>
          <a:p>
            <a:r>
              <a:rPr lang="en-US" dirty="0">
                <a:latin typeface="+mj-lt"/>
              </a:rPr>
              <a:t>Policies: </a:t>
            </a:r>
          </a:p>
          <a:p>
            <a:r>
              <a:rPr lang="en-US" dirty="0">
                <a:latin typeface="+mj-lt"/>
              </a:rPr>
              <a:t>Identifies the rules and procedures for all individuals accessing and using our information technology assets and resources. </a:t>
            </a:r>
          </a:p>
          <a:p>
            <a:r>
              <a:rPr lang="en-US" dirty="0">
                <a:latin typeface="+mj-lt"/>
              </a:rPr>
              <a:t>Standards:</a:t>
            </a:r>
          </a:p>
          <a:p>
            <a:r>
              <a:rPr lang="en-US" dirty="0">
                <a:latin typeface="+mj-lt"/>
              </a:rPr>
              <a:t>Series of documented processes that define how to implement, manage, and monitor various security controls. Standards, are seen as more strictly enforceable. </a:t>
            </a:r>
          </a:p>
          <a:p>
            <a:r>
              <a:rPr lang="en-US" dirty="0">
                <a:latin typeface="+mj-lt"/>
              </a:rPr>
              <a:t>Guidelines: </a:t>
            </a:r>
          </a:p>
          <a:p>
            <a:r>
              <a:rPr lang="en-US" dirty="0">
                <a:latin typeface="+mj-lt"/>
              </a:rPr>
              <a:t>Address safeguarding the confidentiality and security of customer information and ensuring the proper disposal of customer information. They are directed toward preventing or responding to foreseeable threats to, or unauthorized access to use of, information. </a:t>
            </a:r>
          </a:p>
          <a:p>
            <a:r>
              <a:rPr lang="en-US" dirty="0">
                <a:latin typeface="+mj-lt"/>
              </a:rPr>
              <a:t>Procedures: </a:t>
            </a:r>
          </a:p>
          <a:p>
            <a:r>
              <a:rPr lang="en-US" dirty="0">
                <a:latin typeface="+mj-lt"/>
              </a:rPr>
              <a:t>A set sequence of necessary activities that performs a specific security task or function. Procedures are normally designed as a series of steps to be followed as a consistent and repetitive approach or cycle to accomplish an end result.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6" name="Rectangle 1">
            <a:extLst>
              <a:ext uri="{FF2B5EF4-FFF2-40B4-BE49-F238E27FC236}">
                <a16:creationId xmlns:a16="http://schemas.microsoft.com/office/drawing/2014/main" id="{4154F78E-ED34-5FAE-BA6E-6D75FD80D8E0}"/>
              </a:ext>
            </a:extLst>
          </p:cNvPr>
          <p:cNvSpPr>
            <a:spLocks noChangeArrowheads="1"/>
          </p:cNvSpPr>
          <p:nvPr/>
        </p:nvSpPr>
        <p:spPr bwMode="auto">
          <a:xfrm>
            <a:off x="1257300" y="1883202"/>
            <a:ext cx="63817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Freestone, T. (2022, February 3).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Guide to Information Security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Kiteworks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https://www.kiteworks.com/secure-file-transfer/security-governance/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Marcus. (2021, August 27).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InfoSec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InfoSec Governance. https://isgovern.com/blog/what-is-infosec-governance/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027471"/>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1641987"/>
            <a:ext cx="4837174" cy="4246749"/>
          </a:xfrm>
          <a:noFill/>
        </p:spPr>
        <p:txBody>
          <a:bodyPr anchor="t">
            <a:normAutofit fontScale="70000" lnSpcReduction="20000"/>
          </a:bodyPr>
          <a:lstStyle/>
          <a:p>
            <a:r>
              <a:rPr lang="en-US" dirty="0"/>
              <a:t>INTRODUCTION</a:t>
            </a:r>
          </a:p>
          <a:p>
            <a:r>
              <a:rPr lang="en-US" dirty="0"/>
              <a:t>Integrating professional discourse into technical communication</a:t>
            </a:r>
          </a:p>
          <a:p>
            <a:r>
              <a:rPr lang="en-US" dirty="0"/>
              <a:t>Three-to-five year plan</a:t>
            </a:r>
          </a:p>
          <a:p>
            <a:r>
              <a:rPr lang="en-US" dirty="0"/>
              <a:t>Appropriate security solutions</a:t>
            </a:r>
          </a:p>
          <a:p>
            <a:r>
              <a:rPr lang="en-US" dirty="0"/>
              <a:t>Components of it governance</a:t>
            </a:r>
          </a:p>
          <a:p>
            <a:r>
              <a:rPr lang="en-US" dirty="0"/>
              <a:t>Problem solving through effective communication</a:t>
            </a:r>
          </a:p>
          <a:p>
            <a:r>
              <a:rPr lang="en-US" dirty="0"/>
              <a:t>Alignment with organizational mission and vision</a:t>
            </a:r>
          </a:p>
          <a:p>
            <a:r>
              <a:rPr lang="en-US" dirty="0"/>
              <a:t>Policies, standards, guidelines, and procedures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690880"/>
          </a:xfrm>
          <a:noFill/>
        </p:spPr>
        <p:txBody>
          <a:bodyPr>
            <a:noAutofit/>
          </a:bodyPr>
          <a:lstStyle/>
          <a:p>
            <a:r>
              <a:rPr lang="en-US" dirty="0"/>
              <a:t>introduction</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6" name="Title 1">
            <a:extLst>
              <a:ext uri="{FF2B5EF4-FFF2-40B4-BE49-F238E27FC236}">
                <a16:creationId xmlns:a16="http://schemas.microsoft.com/office/drawing/2014/main" id="{C666BF18-4D90-07BB-9D71-433565938284}"/>
              </a:ext>
            </a:extLst>
          </p:cNvPr>
          <p:cNvSpPr txBox="1">
            <a:spLocks/>
          </p:cNvSpPr>
          <p:nvPr/>
        </p:nvSpPr>
        <p:spPr>
          <a:xfrm>
            <a:off x="1117600" y="2237104"/>
            <a:ext cx="5066250" cy="2718353"/>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In today's fast-paced business world, information security (InfoSec) is no longer just a nice-to-have, it's a must-have. To stay ahead of the game, organizations need a proactive plan for their InfoSec. This plan should cover three to five years and lay out a clear path for protecting sensitive data.</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396181"/>
            <a:ext cx="6241650" cy="4364539"/>
          </a:xfrm>
          <a:noFill/>
        </p:spPr>
        <p:txBody>
          <a:bodyPr vert="horz" lIns="91440" tIns="45720" rIns="91440" bIns="45720" rtlCol="0" anchor="t">
            <a:normAutofit/>
          </a:bodyPr>
          <a:lstStyle/>
          <a:p>
            <a:pPr marL="0" indent="0">
              <a:buNone/>
            </a:pPr>
            <a:r>
              <a:rPr lang="en-US" dirty="0"/>
              <a:t>Audience Analysis: </a:t>
            </a:r>
          </a:p>
          <a:p>
            <a:pPr marL="0" marR="0" indent="0">
              <a:lnSpc>
                <a:spcPct val="107000"/>
              </a:lnSpc>
              <a:spcAft>
                <a:spcPts val="800"/>
              </a:spcAft>
              <a:buNone/>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To effectively communicate cybersecurity findings across our organization, we must tailor our message to different audiences. Since technical understanding, interest, and authority vary across departments and hierarchical levels, we'll use a multi-faceted approach to understand our audience's needs and preferences. This will involve methods such as interviews, surveys, and departmental focus groups to assess existing knowledge, experience, and information requirements. This ensures that our communication—whether written, spoken, or visual—is accessible and relevant to everyone, from senior leadership to individual contributors.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BC1B-90D0-0ECC-61B3-55590FA8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599D7-80C9-5A3C-14A0-21CEA883F602}"/>
              </a:ext>
            </a:extLst>
          </p:cNvPr>
          <p:cNvSpPr>
            <a:spLocks noGrp="1"/>
          </p:cNvSpPr>
          <p:nvPr>
            <p:ph type="title"/>
          </p:nvPr>
        </p:nvSpPr>
        <p:spPr>
          <a:xfrm>
            <a:off x="838201" y="448056"/>
            <a:ext cx="6172200" cy="1581912"/>
          </a:xfrm>
        </p:spPr>
        <p:txBody>
          <a:bodyPr anchor="b">
            <a:normAutofit/>
          </a:bodyPr>
          <a:lstStyle/>
          <a:p>
            <a:r>
              <a:rPr lang="en-US"/>
              <a:t>Integrating professional discourse into technical communication</a:t>
            </a:r>
          </a:p>
        </p:txBody>
      </p:sp>
      <p:sp>
        <p:nvSpPr>
          <p:cNvPr id="3" name="Content Placeholder 2">
            <a:extLst>
              <a:ext uri="{FF2B5EF4-FFF2-40B4-BE49-F238E27FC236}">
                <a16:creationId xmlns:a16="http://schemas.microsoft.com/office/drawing/2014/main" id="{55623979-69D0-ECAF-500B-E465420F05EF}"/>
              </a:ext>
            </a:extLst>
          </p:cNvPr>
          <p:cNvSpPr>
            <a:spLocks noGrp="1"/>
          </p:cNvSpPr>
          <p:nvPr>
            <p:ph sz="quarter" idx="14"/>
          </p:nvPr>
        </p:nvSpPr>
        <p:spPr>
          <a:xfrm>
            <a:off x="838200" y="2257063"/>
            <a:ext cx="4894006" cy="3904906"/>
          </a:xfrm>
        </p:spPr>
        <p:txBody>
          <a:bodyPr vert="horz" lIns="91440" tIns="45720" rIns="91440" bIns="45720" rtlCol="0">
            <a:normAutofit lnSpcReduction="10000"/>
          </a:bodyPr>
          <a:lstStyle/>
          <a:p>
            <a:pPr marL="0" indent="0">
              <a:buNone/>
            </a:pPr>
            <a:r>
              <a:rPr lang="en-US" sz="1400" dirty="0">
                <a:latin typeface="+mj-lt"/>
              </a:rPr>
              <a:t>Writing and Design Process: </a:t>
            </a:r>
          </a:p>
          <a:p>
            <a:pPr marL="0" indent="0">
              <a:buNone/>
            </a:pPr>
            <a:r>
              <a:rPr lang="en-US" sz="1400" dirty="0">
                <a:latin typeface="+mj-lt"/>
              </a:rPr>
              <a:t>Any technical communication artifacts created, will go through a series of steps that will produce clear, concise, and effective technical communication documents. </a:t>
            </a:r>
          </a:p>
          <a:p>
            <a:pPr marL="0" indent="0">
              <a:buNone/>
            </a:pPr>
            <a:r>
              <a:rPr lang="en-US" sz="1400" dirty="0">
                <a:latin typeface="+mj-lt"/>
              </a:rPr>
              <a:t>The following steps will include: </a:t>
            </a:r>
          </a:p>
          <a:p>
            <a:r>
              <a:rPr lang="en-US" sz="1400" dirty="0">
                <a:latin typeface="+mj-lt"/>
              </a:rPr>
              <a:t>Planning: Identify the purpose, audience, and scope. </a:t>
            </a:r>
          </a:p>
          <a:p>
            <a:r>
              <a:rPr lang="en-US" sz="1400" dirty="0">
                <a:latin typeface="+mj-lt"/>
              </a:rPr>
              <a:t>Research: Information is gathered to support our writing. </a:t>
            </a:r>
          </a:p>
          <a:p>
            <a:r>
              <a:rPr lang="en-US" sz="1400" dirty="0">
                <a:latin typeface="+mj-lt"/>
              </a:rPr>
              <a:t>Drafting: The first draft of an artifact </a:t>
            </a:r>
          </a:p>
          <a:p>
            <a:r>
              <a:rPr lang="en-US" sz="1400" dirty="0">
                <a:latin typeface="+mj-lt"/>
              </a:rPr>
              <a:t>Revising: review and improve draft. </a:t>
            </a:r>
          </a:p>
          <a:p>
            <a:r>
              <a:rPr lang="en-US" sz="1400" dirty="0">
                <a:latin typeface="+mj-lt"/>
              </a:rPr>
              <a:t>Editing: Grammer, spelling, and punctuation errors are corrected. </a:t>
            </a:r>
          </a:p>
          <a:p>
            <a:r>
              <a:rPr lang="en-US" sz="1400" dirty="0">
                <a:latin typeface="+mj-lt"/>
              </a:rPr>
              <a:t>Design elements: Use clear and concise language, visuals to illustrate our points, and consistent format throughout our artifacts. To create a visually appealing artifact color, font, and spacing will be used to organize the content making it easy to read. </a:t>
            </a:r>
          </a:p>
        </p:txBody>
      </p:sp>
      <p:pic>
        <p:nvPicPr>
          <p:cNvPr id="20" name="Picture Placeholder 7" descr="Laptop open on desk at night">
            <a:extLst>
              <a:ext uri="{FF2B5EF4-FFF2-40B4-BE49-F238E27FC236}">
                <a16:creationId xmlns:a16="http://schemas.microsoft.com/office/drawing/2014/main" id="{C326ED96-B06C-87CE-7640-F207DCCDED6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31912" r="22346" b="1"/>
          <a:stretch/>
        </p:blipFill>
        <p:spPr>
          <a:xfrm>
            <a:off x="7500938" y="-22225"/>
            <a:ext cx="4714875" cy="6880225"/>
          </a:xfrm>
          <a:noFill/>
        </p:spPr>
      </p:pic>
    </p:spTree>
    <p:extLst>
      <p:ext uri="{BB962C8B-B14F-4D97-AF65-F5344CB8AC3E}">
        <p14:creationId xmlns:p14="http://schemas.microsoft.com/office/powerpoint/2010/main" val="42590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a:latin typeface="+mj-lt"/>
                <a:ea typeface="+mj-ea"/>
                <a:cs typeface="+mj-cs"/>
              </a:rPr>
              <a:t>Three-to-five year plan</a:t>
            </a:r>
          </a:p>
        </p:txBody>
      </p:sp>
      <p:pic>
        <p:nvPicPr>
          <p:cNvPr id="8" name="Video 7" descr="People Discussing">
            <a:extLst>
              <a:ext uri="{FF2B5EF4-FFF2-40B4-BE49-F238E27FC236}">
                <a16:creationId xmlns:a16="http://schemas.microsoft.com/office/drawing/2014/main" id="{5259542B-968E-712C-1500-52688049727E}"/>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23754" r="40976"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CE65AA70-160E-6C17-8F8D-173AB897F4F6}"/>
              </a:ext>
            </a:extLst>
          </p:cNvPr>
          <p:cNvSpPr txBox="1"/>
          <p:nvPr/>
        </p:nvSpPr>
        <p:spPr>
          <a:xfrm>
            <a:off x="5242426" y="2286000"/>
            <a:ext cx="6241650" cy="3594100"/>
          </a:xfrm>
          <a:prstGeom prst="rect">
            <a:avLst/>
          </a:prstGeom>
        </p:spPr>
        <p:txBody>
          <a:bodyPr vert="horz" lIns="91440" tIns="45720" rIns="91440" bIns="45720" rtlCol="0">
            <a:noAutofit/>
          </a:bodyPr>
          <a:lstStyle/>
          <a:p>
            <a:pPr marL="0" marR="0">
              <a:lnSpc>
                <a:spcPct val="107000"/>
              </a:lnSpc>
              <a:spcAft>
                <a:spcPts val="800"/>
              </a:spcAft>
            </a:pPr>
            <a:r>
              <a:rPr lang="en-US" sz="1400" kern="100" dirty="0">
                <a:effectLst/>
                <a:latin typeface="Calibri Light" panose="020F0302020204030204" pitchFamily="34" charset="0"/>
                <a:ea typeface="Aptos" panose="020B0004020202020204" pitchFamily="34" charset="0"/>
                <a:cs typeface="Times New Roman" panose="02020603050405020304" pitchFamily="18" charset="0"/>
              </a:rPr>
              <a:t>RC Cybersecurity's information security management plan is a three-to-five-year roadmap encompassing strategic, tactical, and operational goals. This plan prioritizes the protection of sensitive personal and business information, fulfilling legal obligations, and mitigating security risks.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400" kern="100" dirty="0">
                <a:effectLst/>
                <a:latin typeface="Calibri Light" panose="020F0302020204030204" pitchFamily="34" charset="0"/>
                <a:ea typeface="Aptos" panose="020B0004020202020204" pitchFamily="34" charset="0"/>
                <a:cs typeface="Times New Roman" panose="02020603050405020304" pitchFamily="18" charset="0"/>
              </a:rPr>
              <a:t>Strategic goals focus on long-term objectives: aligning information security with business objectives to ensure business continuity, minimize risk, maximize ROI, and create future opportunities.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400" kern="100" dirty="0">
                <a:effectLst/>
                <a:latin typeface="Calibri Light" panose="020F0302020204030204" pitchFamily="34" charset="0"/>
                <a:ea typeface="Aptos" panose="020B0004020202020204" pitchFamily="34" charset="0"/>
                <a:cs typeface="Times New Roman" panose="02020603050405020304" pitchFamily="18" charset="0"/>
              </a:rPr>
              <a:t>Tactical goals center on mid-term improvements: evaluating the effectiveness of existing security practices, policies, and controls. This includes establishing security performance benchmarks, tracking progress, and making necessary improvements through annual audits to identify vulnerabilities.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400" kern="100" dirty="0">
                <a:effectLst/>
                <a:latin typeface="Calibri Light" panose="020F0302020204030204" pitchFamily="34" charset="0"/>
                <a:ea typeface="Aptos" panose="020B0004020202020204" pitchFamily="34" charset="0"/>
                <a:cs typeface="Times New Roman" panose="02020603050405020304" pitchFamily="18" charset="0"/>
              </a:rPr>
              <a:t>Operational goals address short-term, day-to-day activities: ensuring data confidentiality, integrity, and availability, along with ongoing employee training on information security best practices.</a:t>
            </a:r>
            <a:endParaRPr lang="en-US" sz="14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400" kern="100" dirty="0">
                <a:effectLst/>
                <a:latin typeface="Aptos" panose="020B0004020202020204" pitchFamily="34" charset="0"/>
                <a:ea typeface="Aptos" panose="020B0004020202020204" pitchFamily="34" charset="0"/>
                <a:cs typeface="Times New Roman" panose="02020603050405020304" pitchFamily="18" charset="0"/>
              </a:rPr>
              <a:t> </a:t>
            </a:r>
          </a:p>
        </p:txBody>
      </p:sp>
    </p:spTree>
    <p:extLst>
      <p:ext uri="{BB962C8B-B14F-4D97-AF65-F5344CB8AC3E}">
        <p14:creationId xmlns:p14="http://schemas.microsoft.com/office/powerpoint/2010/main" val="1679936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C547D-6461-6FF9-EB7C-EAF36E59C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179323-DC4B-274B-790D-EDDBD28965B3}"/>
              </a:ext>
            </a:extLst>
          </p:cNvPr>
          <p:cNvSpPr>
            <a:spLocks noGrp="1"/>
          </p:cNvSpPr>
          <p:nvPr>
            <p:ph type="title"/>
          </p:nvPr>
        </p:nvSpPr>
        <p:spPr>
          <a:xfrm>
            <a:off x="5242425" y="466344"/>
            <a:ext cx="6241651" cy="1710354"/>
          </a:xfrm>
        </p:spPr>
        <p:txBody>
          <a:bodyPr vert="horz" lIns="91440" tIns="45720" rIns="91440" bIns="0" rtlCol="0" anchor="ctr" anchorCtr="0">
            <a:normAutofit/>
          </a:bodyPr>
          <a:lstStyle/>
          <a:p>
            <a:r>
              <a:rPr lang="en-US" kern="1200" cap="all" spc="300" baseline="0" dirty="0">
                <a:latin typeface="+mj-lt"/>
                <a:ea typeface="+mj-ea"/>
                <a:cs typeface="+mj-cs"/>
              </a:rPr>
              <a:t>Three-to-five year plan</a:t>
            </a:r>
          </a:p>
        </p:txBody>
      </p:sp>
      <p:pic>
        <p:nvPicPr>
          <p:cNvPr id="8" name="Video 7" descr="Computer Servers">
            <a:extLst>
              <a:ext uri="{FF2B5EF4-FFF2-40B4-BE49-F238E27FC236}">
                <a16:creationId xmlns:a16="http://schemas.microsoft.com/office/drawing/2014/main" id="{53A8A50F-C89C-2EE6-DD3F-840CBE31AD94}"/>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l="8180" r="56550" b="-1"/>
          <a:stretch/>
        </p:blipFill>
        <p:spPr>
          <a:xfrm>
            <a:off x="20" y="10"/>
            <a:ext cx="4287818" cy="6857990"/>
          </a:xfrm>
          <a:prstGeom prst="rect">
            <a:avLst/>
          </a:prstGeom>
          <a:noFill/>
        </p:spPr>
      </p:pic>
      <p:sp>
        <p:nvSpPr>
          <p:cNvPr id="6" name="TextBox 5">
            <a:extLst>
              <a:ext uri="{FF2B5EF4-FFF2-40B4-BE49-F238E27FC236}">
                <a16:creationId xmlns:a16="http://schemas.microsoft.com/office/drawing/2014/main" id="{2F63783C-CDA7-DF67-28F6-7487B48497FC}"/>
              </a:ext>
            </a:extLst>
          </p:cNvPr>
          <p:cNvSpPr txBox="1"/>
          <p:nvPr/>
        </p:nvSpPr>
        <p:spPr>
          <a:xfrm>
            <a:off x="5242426" y="2286000"/>
            <a:ext cx="6241650" cy="3474720"/>
          </a:xfrm>
          <a:prstGeom prst="rect">
            <a:avLst/>
          </a:prstGeom>
        </p:spPr>
        <p:txBody>
          <a:bodyPr vert="horz" lIns="91440" tIns="45720" rIns="91440" bIns="45720" rtlCol="0">
            <a:noAutofit/>
          </a:bodyPr>
          <a:lstStyle/>
          <a:p>
            <a:pPr>
              <a:lnSpc>
                <a:spcPct val="90000"/>
              </a:lnSpc>
              <a:spcBef>
                <a:spcPts val="1000"/>
              </a:spcBef>
              <a:spcAft>
                <a:spcPts val="1000"/>
              </a:spcAft>
              <a:buClr>
                <a:schemeClr val="accent2"/>
              </a:buClr>
            </a:pPr>
            <a:r>
              <a:rPr lang="en-US" sz="1000" dirty="0">
                <a:latin typeface="+mj-lt"/>
              </a:rPr>
              <a:t>To achieve the appropriate security solutions to provide a secure security architecture are cybersecurity department will follow these steps: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Build an Information Security Team</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Inventory and Manage Assets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Assess Risk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Manage Risk</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Develop an Incident Management and Disaster Recovery Plan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Inventory and Manage Third Parties</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Apply Security Controls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Establish Security Awareness Training </a:t>
            </a:r>
          </a:p>
          <a:p>
            <a:pPr marL="228600" indent="-228600">
              <a:lnSpc>
                <a:spcPct val="90000"/>
              </a:lnSpc>
              <a:spcBef>
                <a:spcPts val="1000"/>
              </a:spcBef>
              <a:spcAft>
                <a:spcPts val="1000"/>
              </a:spcAft>
              <a:buClr>
                <a:schemeClr val="accent2"/>
              </a:buClr>
              <a:buFont typeface="Wingdings" panose="05000000000000000000" pitchFamily="2" charset="2"/>
              <a:buChar char="§"/>
            </a:pPr>
            <a:r>
              <a:rPr lang="en-US" sz="1000" dirty="0">
                <a:latin typeface="+mj-lt"/>
              </a:rPr>
              <a:t>Continual Audits </a:t>
            </a:r>
          </a:p>
        </p:txBody>
      </p:sp>
    </p:spTree>
    <p:extLst>
      <p:ext uri="{BB962C8B-B14F-4D97-AF65-F5344CB8AC3E}">
        <p14:creationId xmlns:p14="http://schemas.microsoft.com/office/powerpoint/2010/main" val="82752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mute="1">
                <p:cTn id="12" repeatCount="indefinite" fill="hold" display="0">
                  <p:stCondLst>
                    <p:cond delay="indefinite"/>
                  </p:stCondLst>
                </p:cTn>
                <p:tgtEl>
                  <p:spTgt spid="8"/>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Key organizational roles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1144251" cy="4137189"/>
          </a:xfrm>
          <a:noFill/>
        </p:spPr>
        <p:txBody>
          <a:bodyPr>
            <a:normAutofit/>
          </a:bodyPr>
          <a:lstStyle/>
          <a:p>
            <a:pPr marL="0" marR="0">
              <a:lnSpc>
                <a:spcPct val="107000"/>
              </a:lnSpc>
              <a:spcAft>
                <a:spcPts val="800"/>
              </a:spcAft>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Successful implementation of this plan requires clearly defined roles and responsibilities for information protection. These roles will coordinate activities and ensure effective dissemination of security policies, standards, and implementation procedures.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r>
              <a:rPr lang="en-US" dirty="0">
                <a:latin typeface="+mj-lt"/>
              </a:rPr>
              <a:t>Roles include:</a:t>
            </a:r>
          </a:p>
          <a:p>
            <a:pPr marL="285750" indent="-285750">
              <a:buFont typeface="Arial" panose="020B0604020202020204" pitchFamily="34" charset="0"/>
              <a:buChar char="•"/>
            </a:pPr>
            <a:r>
              <a:rPr lang="en-US" dirty="0">
                <a:latin typeface="+mj-lt"/>
              </a:rPr>
              <a:t>Information Security Board of Directors</a:t>
            </a:r>
          </a:p>
          <a:p>
            <a:pPr marL="285750" indent="-285750">
              <a:buFont typeface="Arial" panose="020B0604020202020204" pitchFamily="34" charset="0"/>
              <a:buChar char="•"/>
            </a:pPr>
            <a:r>
              <a:rPr lang="en-US" dirty="0">
                <a:latin typeface="+mj-lt"/>
              </a:rPr>
              <a:t>Executive Management</a:t>
            </a:r>
          </a:p>
          <a:p>
            <a:pPr marL="285750" indent="-285750">
              <a:buFont typeface="Arial" panose="020B0604020202020204" pitchFamily="34" charset="0"/>
              <a:buChar char="•"/>
            </a:pPr>
            <a:r>
              <a:rPr lang="en-US" dirty="0">
                <a:latin typeface="+mj-lt"/>
              </a:rPr>
              <a:t>Cybersecurity Professionals</a:t>
            </a:r>
          </a:p>
          <a:p>
            <a:pPr marL="285750" indent="-285750">
              <a:buFont typeface="Arial" panose="020B0604020202020204" pitchFamily="34" charset="0"/>
              <a:buChar char="•"/>
            </a:pPr>
            <a:r>
              <a:rPr lang="en-US" dirty="0">
                <a:latin typeface="+mj-lt"/>
              </a:rPr>
              <a:t>Data owners</a:t>
            </a:r>
          </a:p>
          <a:p>
            <a:pPr marL="285750" indent="-285750">
              <a:buFont typeface="Arial" panose="020B0604020202020204" pitchFamily="34" charset="0"/>
              <a:buChar char="•"/>
            </a:pPr>
            <a:r>
              <a:rPr lang="en-US" dirty="0">
                <a:latin typeface="+mj-lt"/>
              </a:rPr>
              <a:t>Data users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Components of it governance</a:t>
            </a:r>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1182350" cy="4137189"/>
          </a:xfrm>
        </p:spPr>
        <p:txBody>
          <a:bodyPr/>
          <a:lstStyle/>
          <a:p>
            <a:pPr marL="0" marR="0" indent="0">
              <a:lnSpc>
                <a:spcPct val="107000"/>
              </a:lnSpc>
              <a:spcAft>
                <a:spcPts val="800"/>
              </a:spcAft>
              <a:buNone/>
            </a:pPr>
            <a:r>
              <a:rPr lang="en-US" sz="1800" kern="100" dirty="0">
                <a:effectLst/>
                <a:latin typeface="Calibri Light" panose="020F0302020204030204" pitchFamily="34" charset="0"/>
                <a:ea typeface="Aptos" panose="020B0004020202020204" pitchFamily="34" charset="0"/>
                <a:cs typeface="Times New Roman" panose="02020603050405020304" pitchFamily="18" charset="0"/>
              </a:rPr>
              <a:t>IT governance and cybersecurity frameworks are crucial for regulatory compliance. These frameworks provide a structured approach to managing IT resources, mitigating risks, and making informed decisions. They offer guidelines, controls, and processes to protect information, infrastructure, and systems. Security controls act as safeguards to prevent, detect, and minimize security threats, ensuring adherence to regulations and industry standards. Organizations often combine elements from multiple frameworks to best meet their specific needs and objectives, aligning IT goals with overall business strategy. Understanding the scope of each framework is essential; for example, our cybersecurity operations will need to comply with multiple frameworks.</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211</TotalTime>
  <Words>1276</Words>
  <Application>Microsoft Office PowerPoint</Application>
  <PresentationFormat>Widescreen</PresentationFormat>
  <Paragraphs>91</Paragraphs>
  <Slides>13</Slides>
  <Notes>12</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Calibri</vt:lpstr>
      <vt:lpstr>Calibri Light</vt:lpstr>
      <vt:lpstr>Times New Roman</vt:lpstr>
      <vt:lpstr>Wingdings</vt:lpstr>
      <vt:lpstr>Custom</vt:lpstr>
      <vt:lpstr>Strategic Planning and Policies</vt:lpstr>
      <vt:lpstr>AGENDA</vt:lpstr>
      <vt:lpstr>introduction</vt:lpstr>
      <vt:lpstr>Integrating professional discourse into technical communication</vt:lpstr>
      <vt:lpstr>Integrating professional discourse into technical communication</vt:lpstr>
      <vt:lpstr>Three-to-five year plan</vt:lpstr>
      <vt:lpstr>Three-to-five year plan</vt:lpstr>
      <vt:lpstr>Key organizational roles</vt:lpstr>
      <vt:lpstr>Components of it governance</vt:lpstr>
      <vt:lpstr>Problem solving through effective communication</vt:lpstr>
      <vt:lpstr>Alignment with organizational mission and vision</vt:lpstr>
      <vt:lpstr>Policies, standards, guidelines, and procedures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Ryan Coon</dc:creator>
  <cp:lastModifiedBy>r coon</cp:lastModifiedBy>
  <cp:revision>9</cp:revision>
  <dcterms:created xsi:type="dcterms:W3CDTF">2024-02-14T18:56:44Z</dcterms:created>
  <dcterms:modified xsi:type="dcterms:W3CDTF">2025-02-20T00:57:15Z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